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45" r:id="rId30"/>
    <p:sldId id="353" r:id="rId31"/>
    <p:sldId id="354" r:id="rId32"/>
    <p:sldId id="351" r:id="rId33"/>
    <p:sldId id="325" r:id="rId34"/>
    <p:sldId id="346" r:id="rId35"/>
    <p:sldId id="347" r:id="rId36"/>
    <p:sldId id="324" r:id="rId37"/>
    <p:sldId id="341" r:id="rId38"/>
    <p:sldId id="329" r:id="rId39"/>
    <p:sldId id="334" r:id="rId40"/>
    <p:sldId id="308" r:id="rId41"/>
    <p:sldId id="316" r:id="rId42"/>
    <p:sldId id="293" r:id="rId43"/>
    <p:sldId id="306" r:id="rId4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24/01/2026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</a:t>
            </a:r>
            <a:r>
              <a:rPr lang="pt-BR" b="1" dirty="0" smtClean="0"/>
              <a:t>1,5</a:t>
            </a:r>
            <a:r>
              <a:rPr lang="pt-BR" dirty="0" smtClean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xmlns="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xmlns="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xmlns="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xmlns="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xmlns="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xmlns="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/>
              <a:t>Borda </a:t>
            </a:r>
            <a:r>
              <a:rPr lang="pt-BR" sz="2800" b="1" dirty="0"/>
              <a:t>inferior da </a:t>
            </a:r>
            <a:r>
              <a:rPr lang="pt-BR" sz="2800" b="1" dirty="0" smtClean="0"/>
              <a:t>caixa</a:t>
            </a:r>
            <a:r>
              <a:rPr lang="pt-BR" sz="2800" dirty="0" smtClean="0"/>
              <a:t> → primeiro quartil (Q1): 25</a:t>
            </a:r>
            <a:r>
              <a:rPr lang="pt-BR" sz="2800" dirty="0"/>
              <a:t>% dos dados estão abaixo desse </a:t>
            </a:r>
            <a:r>
              <a:rPr lang="pt-BR" sz="2800" dirty="0" smtClean="0"/>
              <a:t>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</a:t>
            </a:r>
            <a:r>
              <a:rPr lang="pt-BR" sz="2800" dirty="0" smtClean="0"/>
              <a:t>.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</a:t>
            </a:r>
            <a:r>
              <a:rPr lang="pt-BR" sz="2800" b="1" dirty="0" smtClean="0"/>
              <a:t>superior </a:t>
            </a:r>
            <a:r>
              <a:rPr lang="pt-BR" sz="2800" b="1" dirty="0"/>
              <a:t>da caixa</a:t>
            </a:r>
            <a:r>
              <a:rPr lang="pt-BR" sz="2800" dirty="0"/>
              <a:t> → </a:t>
            </a:r>
            <a:r>
              <a:rPr lang="pt-BR" sz="2800" dirty="0" smtClean="0"/>
              <a:t>terceiro quartil </a:t>
            </a:r>
            <a:r>
              <a:rPr lang="pt-BR" sz="2800" dirty="0"/>
              <a:t>(</a:t>
            </a:r>
            <a:r>
              <a:rPr lang="pt-BR" sz="2800" dirty="0" smtClean="0"/>
              <a:t>Q3): 75</a:t>
            </a:r>
            <a:r>
              <a:rPr lang="pt-BR" sz="2800" dirty="0"/>
              <a:t>% dos dados estão abaixo desse valor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/>
              <a:t>Caixa </a:t>
            </a:r>
            <a:r>
              <a:rPr lang="pt-BR" sz="2800" dirty="0" smtClean="0"/>
              <a:t>→ intervalo interquartil (IQR = Q3-Q1): </a:t>
            </a:r>
            <a:r>
              <a:rPr lang="pt-BR" sz="2800" dirty="0"/>
              <a:t>m</a:t>
            </a:r>
            <a:r>
              <a:rPr lang="pt-BR" sz="2800" dirty="0" smtClean="0"/>
              <a:t>ostra </a:t>
            </a:r>
            <a:r>
              <a:rPr lang="pt-BR" sz="2800" dirty="0"/>
              <a:t>a variabilidade dos dados em torno da mediana</a:t>
            </a:r>
            <a:r>
              <a:rPr lang="pt-BR" sz="2800" dirty="0" smtClean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</a:t>
            </a:r>
            <a:r>
              <a:rPr lang="pt-BR" sz="2800" dirty="0" smtClean="0"/>
              <a:t>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</a:t>
            </a:r>
            <a:r>
              <a:rPr lang="pt-BR" sz="2800" b="1" dirty="0" smtClean="0"/>
              <a:t>caixa</a:t>
            </a:r>
            <a:r>
              <a:rPr lang="pt-BR" sz="2800" dirty="0" smtClean="0"/>
              <a:t> </a:t>
            </a:r>
            <a:r>
              <a:rPr lang="pt-BR" sz="2800" dirty="0" smtClean="0"/>
              <a:t>→ b</a:t>
            </a:r>
            <a:r>
              <a:rPr lang="pt-BR" sz="2800" dirty="0"/>
              <a:t>igodes (</a:t>
            </a:r>
            <a:r>
              <a:rPr lang="pt-BR" sz="2800" i="1" dirty="0" err="1" smtClean="0"/>
              <a:t>whiskers</a:t>
            </a:r>
            <a:r>
              <a:rPr lang="pt-BR" sz="2800" dirty="0" smtClean="0"/>
              <a:t>): </a:t>
            </a:r>
            <a:r>
              <a:rPr lang="pt-BR" sz="2800" dirty="0"/>
              <a:t>v</a:t>
            </a:r>
            <a:r>
              <a:rPr lang="pt-BR" sz="2800" dirty="0" smtClean="0"/>
              <a:t>ão </a:t>
            </a:r>
            <a:r>
              <a:rPr lang="pt-BR" sz="2800" dirty="0"/>
              <a:t>até o menor e maior </a:t>
            </a:r>
            <a:r>
              <a:rPr lang="pt-BR" sz="2800" dirty="0" smtClean="0"/>
              <a:t>valores </a:t>
            </a:r>
            <a:r>
              <a:rPr lang="pt-BR" sz="2800" dirty="0"/>
              <a:t>que não </a:t>
            </a:r>
            <a:r>
              <a:rPr lang="pt-BR" sz="2800" dirty="0" smtClean="0"/>
              <a:t>são </a:t>
            </a:r>
            <a:r>
              <a:rPr lang="pt-BR" sz="2800" i="1" dirty="0" err="1" smtClean="0"/>
              <a:t>outliers</a:t>
            </a:r>
            <a:r>
              <a:rPr lang="pt-BR" sz="2800" dirty="0" smtClean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smtClean="0"/>
              <a:t>Os limites são geralmente </a:t>
            </a:r>
            <a:r>
              <a:rPr lang="pt-BR" sz="2400" dirty="0"/>
              <a:t>definidos </a:t>
            </a:r>
            <a:r>
              <a:rPr lang="pt-BR" sz="2400" dirty="0" smtClean="0"/>
              <a:t>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smtClean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smtClean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</a:t>
            </a:r>
            <a:r>
              <a:rPr lang="pt-BR" sz="2800" b="1" dirty="0" smtClean="0"/>
              <a:t>fora dos </a:t>
            </a:r>
            <a:r>
              <a:rPr lang="pt-BR" sz="2800" b="1" dirty="0"/>
              <a:t>b</a:t>
            </a:r>
            <a:r>
              <a:rPr lang="pt-BR" sz="2800" b="1" dirty="0" smtClean="0"/>
              <a:t>igodes </a:t>
            </a:r>
            <a:r>
              <a:rPr lang="pt-BR" sz="2800" dirty="0"/>
              <a:t>→ possíveis </a:t>
            </a:r>
            <a:r>
              <a:rPr lang="pt-BR" sz="2800" i="1" dirty="0" err="1" smtClean="0"/>
              <a:t>outliers</a:t>
            </a:r>
            <a:r>
              <a:rPr lang="pt-BR" sz="2800" dirty="0" smtClean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Z-score</a:t>
            </a:r>
          </a:p>
        </p:txBody>
      </p:sp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e </a:t>
            </a:r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i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Visual: </a:t>
            </a:r>
          </a:p>
          <a:p>
            <a:pPr lvl="1"/>
            <a:r>
              <a:rPr lang="pt-BR" dirty="0"/>
              <a:t>histograma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Estatísticas: </a:t>
            </a:r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 (intervalo interquartil)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38E2A-B6B7-B9C5-79D4-F03A6ED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D52DFA-2CB0-134A-0769-82D0AF25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28" y="1825625"/>
            <a:ext cx="6803571" cy="4351338"/>
          </a:xfrm>
        </p:spPr>
        <p:txBody>
          <a:bodyPr/>
          <a:lstStyle/>
          <a:p>
            <a:r>
              <a:rPr lang="pt-BR" dirty="0"/>
              <a:t>aa</a:t>
            </a:r>
            <a:endParaRPr lang="en-US" dirty="0"/>
          </a:p>
        </p:txBody>
      </p:sp>
      <p:pic>
        <p:nvPicPr>
          <p:cNvPr id="2052" name="Picture 4" descr="O que são Outliers? | BIX Tecnologia">
            <a:extLst>
              <a:ext uri="{FF2B5EF4-FFF2-40B4-BE49-F238E27FC236}">
                <a16:creationId xmlns:a16="http://schemas.microsoft.com/office/drawing/2014/main" xmlns="" id="{98C4F537-5E71-7DDA-7C28-0E18AD3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605881"/>
            <a:ext cx="5169352" cy="33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ovendo outliers de uma base de dados - Ramon Domingos Blog">
            <a:extLst>
              <a:ext uri="{FF2B5EF4-FFF2-40B4-BE49-F238E27FC236}">
                <a16:creationId xmlns:a16="http://schemas.microsoft.com/office/drawing/2014/main" xmlns="" id="{E8050B02-7327-31F8-B719-128C7FD6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4" y="1690688"/>
            <a:ext cx="5595256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D5055A98-A42D-6021-5833-E63B1DDF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2" y="28008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Make a Boxplot with Matplotlib - StrataScratch">
            <a:extLst>
              <a:ext uri="{FF2B5EF4-FFF2-40B4-BE49-F238E27FC236}">
                <a16:creationId xmlns:a16="http://schemas.microsoft.com/office/drawing/2014/main" xmlns="" id="{3974A2C8-F918-418C-329F-F03AF9C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57" y="0"/>
            <a:ext cx="5725886" cy="27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1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xmlns="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xmlns="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xmlns="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xmlns="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xmlns="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xmlns="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xmlns="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xmlns="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xmlns="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xmlns="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xmlns="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xmlns="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xmlns="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xmlns="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xmlns="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xmlns="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xmlns="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9331</TotalTime>
  <Words>2417</Words>
  <Application>Microsoft Office PowerPoint</Application>
  <PresentationFormat>Widescreen</PresentationFormat>
  <Paragraphs>333</Paragraphs>
  <Slides>43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Apresentação do PowerPoint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Apresentação do PowerPoint</vt:lpstr>
      <vt:lpstr>Como detectar outliers?</vt:lpstr>
      <vt:lpstr>Como detectar outliers?</vt:lpstr>
      <vt:lpstr>Detectando e tratando outliers</vt:lpstr>
      <vt:lpstr>Apresentação do PowerPoint</vt:lpstr>
      <vt:lpstr>Relação entre variáveis: análise da correlação</vt:lpstr>
      <vt:lpstr>Sweetviz</vt:lpstr>
      <vt:lpstr>Exemplo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1892</cp:revision>
  <dcterms:created xsi:type="dcterms:W3CDTF">2020-01-20T13:50:05Z</dcterms:created>
  <dcterms:modified xsi:type="dcterms:W3CDTF">2026-01-24T19:52:25Z</dcterms:modified>
</cp:coreProperties>
</file>